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n10esLxxRGQGKAGkqbm+V52ko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FF2E1B-F26A-4428-B6CB-BBE7F3805CEB}">
  <a:tblStyle styleId="{57FF2E1B-F26A-4428-B6CB-BBE7F3805CEB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information is required	to separate completely using affine combinations.  Other restrictions	to data set examined.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>
  <p:cSld name="Title Slide with Im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/>
          <p:nvPr>
            <p:ph idx="2" type="pic"/>
          </p:nvPr>
        </p:nvSpPr>
        <p:spPr>
          <a:xfrm>
            <a:off x="123992" y="124953"/>
            <a:ext cx="11944014" cy="43723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Google Shape;17;p19"/>
          <p:cNvSpPr/>
          <p:nvPr/>
        </p:nvSpPr>
        <p:spPr>
          <a:xfrm>
            <a:off x="-1" y="0"/>
            <a:ext cx="12192001" cy="6858000"/>
          </a:xfrm>
          <a:custGeom>
            <a:rect b="b" l="l" r="r" t="t"/>
            <a:pathLst>
              <a:path extrusionOk="0" h="6858000" w="12192001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19"/>
          <p:cNvSpPr txBox="1"/>
          <p:nvPr>
            <p:ph idx="1" type="subTitle"/>
          </p:nvPr>
        </p:nvSpPr>
        <p:spPr>
          <a:xfrm>
            <a:off x="694871" y="5603181"/>
            <a:ext cx="9144000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  <a:defRPr sz="1800">
                <a:solidFill>
                  <a:srgbClr val="023F4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  <a:defRPr b="1" sz="4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28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rgbClr val="F2F2F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fmla="val 1736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29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29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29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29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>
            <a:off x="6438900" y="1463346"/>
            <a:ext cx="5181600" cy="4870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29"/>
          <p:cNvSpPr txBox="1"/>
          <p:nvPr>
            <p:ph idx="2" type="body"/>
          </p:nvPr>
        </p:nvSpPr>
        <p:spPr>
          <a:xfrm>
            <a:off x="6438898" y="2149311"/>
            <a:ext cx="5181601" cy="404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3" type="body"/>
          </p:nvPr>
        </p:nvSpPr>
        <p:spPr>
          <a:xfrm>
            <a:off x="446314" y="1463346"/>
            <a:ext cx="5306787" cy="4870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29"/>
          <p:cNvSpPr txBox="1"/>
          <p:nvPr>
            <p:ph idx="4" type="body"/>
          </p:nvPr>
        </p:nvSpPr>
        <p:spPr>
          <a:xfrm>
            <a:off x="446314" y="2149311"/>
            <a:ext cx="5306789" cy="404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white background">
  <p:cSld name="Comparison white background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30"/>
          <p:cNvSpPr txBox="1"/>
          <p:nvPr>
            <p:ph idx="1" type="body"/>
          </p:nvPr>
        </p:nvSpPr>
        <p:spPr>
          <a:xfrm>
            <a:off x="571500" y="1509626"/>
            <a:ext cx="4900386" cy="33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2" type="body"/>
          </p:nvPr>
        </p:nvSpPr>
        <p:spPr>
          <a:xfrm>
            <a:off x="6720114" y="1509626"/>
            <a:ext cx="4900386" cy="33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3" type="body"/>
          </p:nvPr>
        </p:nvSpPr>
        <p:spPr>
          <a:xfrm>
            <a:off x="571500" y="2156688"/>
            <a:ext cx="4900386" cy="356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4" type="body"/>
          </p:nvPr>
        </p:nvSpPr>
        <p:spPr>
          <a:xfrm>
            <a:off x="6720114" y="2156688"/>
            <a:ext cx="4900386" cy="356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+ Text">
  <p:cSld name="Photo + 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1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1"/>
          <p:cNvSpPr/>
          <p:nvPr>
            <p:ph idx="2" type="pic"/>
          </p:nvPr>
        </p:nvSpPr>
        <p:spPr>
          <a:xfrm>
            <a:off x="0" y="1248876"/>
            <a:ext cx="12192000" cy="21193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" name="Google Shape;94;p31"/>
          <p:cNvSpPr txBox="1"/>
          <p:nvPr>
            <p:ph idx="1" type="body"/>
          </p:nvPr>
        </p:nvSpPr>
        <p:spPr>
          <a:xfrm>
            <a:off x="735240" y="3802065"/>
            <a:ext cx="9784080" cy="33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3" type="body"/>
          </p:nvPr>
        </p:nvSpPr>
        <p:spPr>
          <a:xfrm>
            <a:off x="735240" y="4294303"/>
            <a:ext cx="978408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1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+ Three Sections">
  <p:cSld name="Photo + Three Sectio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2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32"/>
          <p:cNvSpPr/>
          <p:nvPr>
            <p:ph idx="2" type="pic"/>
          </p:nvPr>
        </p:nvSpPr>
        <p:spPr>
          <a:xfrm>
            <a:off x="0" y="1248876"/>
            <a:ext cx="12192000" cy="21193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Google Shape;100;p32"/>
          <p:cNvSpPr txBox="1"/>
          <p:nvPr>
            <p:ph idx="1" type="body"/>
          </p:nvPr>
        </p:nvSpPr>
        <p:spPr>
          <a:xfrm>
            <a:off x="735240" y="3802065"/>
            <a:ext cx="2820761" cy="33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b="1" sz="160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2"/>
          <p:cNvSpPr txBox="1"/>
          <p:nvPr>
            <p:ph idx="3" type="body"/>
          </p:nvPr>
        </p:nvSpPr>
        <p:spPr>
          <a:xfrm>
            <a:off x="4623026" y="3802065"/>
            <a:ext cx="2820761" cy="33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2"/>
          <p:cNvSpPr txBox="1"/>
          <p:nvPr>
            <p:ph idx="4" type="body"/>
          </p:nvPr>
        </p:nvSpPr>
        <p:spPr>
          <a:xfrm>
            <a:off x="8635999" y="3802065"/>
            <a:ext cx="2820761" cy="33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8201"/>
              </a:buClr>
              <a:buSzPts val="1600"/>
              <a:buNone/>
              <a:defRPr b="1" sz="1600">
                <a:solidFill>
                  <a:srgbClr val="5A820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2"/>
          <p:cNvSpPr txBox="1"/>
          <p:nvPr>
            <p:ph idx="5" type="body"/>
          </p:nvPr>
        </p:nvSpPr>
        <p:spPr>
          <a:xfrm>
            <a:off x="735240" y="4294303"/>
            <a:ext cx="2820761" cy="1496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6" type="body"/>
          </p:nvPr>
        </p:nvSpPr>
        <p:spPr>
          <a:xfrm>
            <a:off x="4623026" y="4294303"/>
            <a:ext cx="2820761" cy="1496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2"/>
          <p:cNvSpPr txBox="1"/>
          <p:nvPr>
            <p:ph idx="7" type="body"/>
          </p:nvPr>
        </p:nvSpPr>
        <p:spPr>
          <a:xfrm>
            <a:off x="8635999" y="4294303"/>
            <a:ext cx="2820761" cy="1496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2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Photo + Text">
  <p:cSld name="Half Page Photo + 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/>
          <p:nvPr>
            <p:ph idx="2" type="pic"/>
          </p:nvPr>
        </p:nvSpPr>
        <p:spPr>
          <a:xfrm>
            <a:off x="6299200" y="0"/>
            <a:ext cx="58928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33"/>
          <p:cNvSpPr txBox="1"/>
          <p:nvPr>
            <p:ph type="title"/>
          </p:nvPr>
        </p:nvSpPr>
        <p:spPr>
          <a:xfrm>
            <a:off x="446314" y="493776"/>
            <a:ext cx="5170715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3"/>
          <p:cNvSpPr txBox="1"/>
          <p:nvPr>
            <p:ph idx="1" type="body"/>
          </p:nvPr>
        </p:nvSpPr>
        <p:spPr>
          <a:xfrm>
            <a:off x="571499" y="2061165"/>
            <a:ext cx="5045529" cy="33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3"/>
          <p:cNvSpPr txBox="1"/>
          <p:nvPr>
            <p:ph idx="3" type="body"/>
          </p:nvPr>
        </p:nvSpPr>
        <p:spPr>
          <a:xfrm>
            <a:off x="571499" y="2708227"/>
            <a:ext cx="5045529" cy="356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 sz="1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3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33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33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/>
          <p:nvPr/>
        </p:nvSpPr>
        <p:spPr>
          <a:xfrm flipH="1">
            <a:off x="123987" y="124955"/>
            <a:ext cx="11953415" cy="4408002"/>
          </a:xfrm>
          <a:custGeom>
            <a:rect b="b" l="l" r="r" t="t"/>
            <a:pathLst>
              <a:path extrusionOk="0" h="24785" w="21617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34"/>
          <p:cNvSpPr txBox="1"/>
          <p:nvPr>
            <p:ph idx="1" type="subTitle"/>
          </p:nvPr>
        </p:nvSpPr>
        <p:spPr>
          <a:xfrm>
            <a:off x="694871" y="5603181"/>
            <a:ext cx="9144000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  <a:defRPr sz="1800">
                <a:solidFill>
                  <a:srgbClr val="023F4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  <a:defRPr b="1" sz="4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4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/>
          <p:nvPr/>
        </p:nvSpPr>
        <p:spPr>
          <a:xfrm rot="10800000">
            <a:off x="114589" y="4581492"/>
            <a:ext cx="11962815" cy="2152681"/>
          </a:xfrm>
          <a:custGeom>
            <a:rect b="b" l="l" r="r" t="t"/>
            <a:pathLst>
              <a:path extrusionOk="0" h="42123" w="21634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35"/>
          <p:cNvSpPr txBox="1"/>
          <p:nvPr>
            <p:ph type="title"/>
          </p:nvPr>
        </p:nvSpPr>
        <p:spPr>
          <a:xfrm>
            <a:off x="696686" y="1611383"/>
            <a:ext cx="9666514" cy="746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entury Gothic"/>
              <a:buNone/>
              <a:defRPr sz="4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5"/>
          <p:cNvSpPr txBox="1"/>
          <p:nvPr>
            <p:ph idx="1" type="body"/>
          </p:nvPr>
        </p:nvSpPr>
        <p:spPr>
          <a:xfrm>
            <a:off x="696686" y="2464424"/>
            <a:ext cx="9666514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35"/>
          <p:cNvSpPr/>
          <p:nvPr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35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35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fld id="{00000000-1234-1234-1234-123412341234}" type="slidenum">
              <a:rPr b="1"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rgbClr val="F2F2F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fmla="val 1736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36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36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36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36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6"/>
          <p:cNvSpPr txBox="1"/>
          <p:nvPr>
            <p:ph idx="1" type="body"/>
          </p:nvPr>
        </p:nvSpPr>
        <p:spPr>
          <a:xfrm>
            <a:off x="446314" y="1825625"/>
            <a:ext cx="530678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2" type="body"/>
          </p:nvPr>
        </p:nvSpPr>
        <p:spPr>
          <a:xfrm>
            <a:off x="64389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rgbClr val="F2F2F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fmla="val 1736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20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20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20"/>
          <p:cNvSpPr txBox="1"/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20"/>
          <p:cNvSpPr/>
          <p:nvPr>
            <p:ph idx="2" type="pic"/>
          </p:nvPr>
        </p:nvSpPr>
        <p:spPr>
          <a:xfrm>
            <a:off x="5183188" y="500215"/>
            <a:ext cx="6172200" cy="536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Quote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/>
          <p:nvPr>
            <p:ph idx="2" type="pic"/>
          </p:nvPr>
        </p:nvSpPr>
        <p:spPr>
          <a:xfrm>
            <a:off x="120650" y="136525"/>
            <a:ext cx="11950700" cy="65849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Google Shape;138;p38"/>
          <p:cNvSpPr txBox="1"/>
          <p:nvPr>
            <p:ph idx="1" type="body"/>
          </p:nvPr>
        </p:nvSpPr>
        <p:spPr>
          <a:xfrm>
            <a:off x="1587500" y="4022725"/>
            <a:ext cx="10033000" cy="1236236"/>
          </a:xfrm>
          <a:prstGeom prst="rect">
            <a:avLst/>
          </a:prstGeom>
          <a:solidFill>
            <a:schemeClr val="dk1">
              <a:alpha val="67843"/>
            </a:schemeClr>
          </a:solidFill>
          <a:ln>
            <a:noFill/>
          </a:ln>
        </p:spPr>
        <p:txBody>
          <a:bodyPr anchorCtr="0" anchor="ctr" bIns="274300" lIns="274300" spcFirstLastPara="1" rIns="274300" wrap="square" tIns="2743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8"/>
          <p:cNvSpPr txBox="1"/>
          <p:nvPr>
            <p:ph idx="3" type="body"/>
          </p:nvPr>
        </p:nvSpPr>
        <p:spPr>
          <a:xfrm>
            <a:off x="336550" y="3269342"/>
            <a:ext cx="1155366" cy="25760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1828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b="1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38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fmla="val 1736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38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38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38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rgbClr val="F2F2F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fmla="val 1736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21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21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21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21"/>
          <p:cNvSpPr txBox="1"/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5183188" y="500215"/>
            <a:ext cx="6172200" cy="536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F2F2F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fmla="val 1736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22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22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22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22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446315" y="1463040"/>
            <a:ext cx="8030935" cy="477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Google Shape;46;p23"/>
          <p:cNvSpPr txBox="1"/>
          <p:nvPr>
            <p:ph type="ctrTitle"/>
          </p:nvPr>
        </p:nvSpPr>
        <p:spPr>
          <a:xfrm>
            <a:off x="694871" y="4901450"/>
            <a:ext cx="4907643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b="1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with Image">
  <p:cSld name="Title Slide 2 with Imag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/>
          <p:nvPr>
            <p:ph idx="2" type="pic"/>
          </p:nvPr>
        </p:nvSpPr>
        <p:spPr>
          <a:xfrm>
            <a:off x="0" y="0"/>
            <a:ext cx="12191999" cy="39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Google Shape;49;p24"/>
          <p:cNvSpPr txBox="1"/>
          <p:nvPr>
            <p:ph idx="1" type="subTitle"/>
          </p:nvPr>
        </p:nvSpPr>
        <p:spPr>
          <a:xfrm>
            <a:off x="694871" y="5603181"/>
            <a:ext cx="9144000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  <a:defRPr b="1" sz="4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24"/>
          <p:cNvSpPr/>
          <p:nvPr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 1">
  <p:cSld name="Section Header with Image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/>
          <p:nvPr/>
        </p:nvSpPr>
        <p:spPr>
          <a:xfrm flipH="1" rot="10800000">
            <a:off x="-1" y="-3"/>
            <a:ext cx="12192001" cy="6858003"/>
          </a:xfrm>
          <a:custGeom>
            <a:rect b="b" l="l" r="r" t="t"/>
            <a:pathLst>
              <a:path extrusionOk="0" h="6858003" w="12192001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25"/>
          <p:cNvSpPr/>
          <p:nvPr>
            <p:ph idx="2" type="pic"/>
          </p:nvPr>
        </p:nvSpPr>
        <p:spPr>
          <a:xfrm>
            <a:off x="123992" y="4587876"/>
            <a:ext cx="11944014" cy="2146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" name="Google Shape;56;p25"/>
          <p:cNvSpPr txBox="1"/>
          <p:nvPr>
            <p:ph type="title"/>
          </p:nvPr>
        </p:nvSpPr>
        <p:spPr>
          <a:xfrm>
            <a:off x="696686" y="1611383"/>
            <a:ext cx="9666514" cy="746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entury Gothic"/>
              <a:buNone/>
              <a:defRPr sz="4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" type="body"/>
          </p:nvPr>
        </p:nvSpPr>
        <p:spPr>
          <a:xfrm>
            <a:off x="696686" y="2464424"/>
            <a:ext cx="9666514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25"/>
          <p:cNvSpPr/>
          <p:nvPr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5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25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 2">
  <p:cSld name="Section Header with Image 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/>
          <p:nvPr>
            <p:ph idx="2" type="pic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Google Shape;63;p26"/>
          <p:cNvSpPr txBox="1"/>
          <p:nvPr>
            <p:ph type="title"/>
          </p:nvPr>
        </p:nvSpPr>
        <p:spPr>
          <a:xfrm>
            <a:off x="696686" y="3860800"/>
            <a:ext cx="9666514" cy="1686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696686" y="5610170"/>
            <a:ext cx="9666514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26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26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lang="en-US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hite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" type="body"/>
          </p:nvPr>
        </p:nvSpPr>
        <p:spPr>
          <a:xfrm>
            <a:off x="446315" y="1463040"/>
            <a:ext cx="8030935" cy="477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7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1" type="ftr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8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14;p18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1" i="0" lang="en-US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</a:pPr>
            <a:r>
              <a:rPr lang="en-US"/>
              <a:t>Age of Abalone Prediction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694871" y="5603181"/>
            <a:ext cx="9144000" cy="992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</a:pPr>
            <a:r>
              <a:rPr lang="en-US"/>
              <a:t>Department of Primary Industry and Fisheries of Tasmania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3F4E"/>
              </a:buClr>
              <a:buSzPts val="1050"/>
              <a:buNone/>
            </a:pPr>
            <a:r>
              <a:rPr lang="en-US" sz="1050"/>
              <a:t>Amanda Gregory - Claire Xiao - Jason Qi - Yves Esslinger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picture containing turtle, reptile, meat, meal&#10;&#10;Description automatically generated" id="150" name="Google Shape;150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548" l="0" r="0" t="22548"/>
          <a:stretch/>
        </p:blipFill>
        <p:spPr>
          <a:xfrm>
            <a:off x="123992" y="124953"/>
            <a:ext cx="11944014" cy="43723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 txBox="1"/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Previous Work on Abalone Data</a:t>
            </a:r>
            <a:endParaRPr/>
          </a:p>
        </p:txBody>
      </p:sp>
      <p:grpSp>
        <p:nvGrpSpPr>
          <p:cNvPr id="291" name="Google Shape;291;p10"/>
          <p:cNvGrpSpPr/>
          <p:nvPr/>
        </p:nvGrpSpPr>
        <p:grpSpPr>
          <a:xfrm>
            <a:off x="620713" y="1850868"/>
            <a:ext cx="5065712" cy="4134781"/>
            <a:chOff x="0" y="117318"/>
            <a:chExt cx="5065712" cy="4134781"/>
          </a:xfrm>
        </p:grpSpPr>
        <p:sp>
          <p:nvSpPr>
            <p:cNvPr id="292" name="Google Shape;292;p10"/>
            <p:cNvSpPr/>
            <p:nvPr/>
          </p:nvSpPr>
          <p:spPr>
            <a:xfrm>
              <a:off x="0" y="294438"/>
              <a:ext cx="5065712" cy="5103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0"/>
            <p:cNvSpPr txBox="1"/>
            <p:nvPr/>
          </p:nvSpPr>
          <p:spPr>
            <a:xfrm>
              <a:off x="0" y="294438"/>
              <a:ext cx="5065712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5325" lIns="393150" spcFirstLastPara="1" rIns="393150" wrap="square" tIns="2499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Classification</a:t>
              </a: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253285" y="117318"/>
              <a:ext cx="3545998" cy="3542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0"/>
            <p:cNvSpPr txBox="1"/>
            <p:nvPr/>
          </p:nvSpPr>
          <p:spPr>
            <a:xfrm>
              <a:off x="270578" y="134611"/>
              <a:ext cx="3511412" cy="319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4025" spcFirstLastPara="1" rIns="1340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Approach</a:t>
              </a: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0" y="1046658"/>
              <a:ext cx="5065712" cy="5103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0"/>
            <p:cNvSpPr txBox="1"/>
            <p:nvPr/>
          </p:nvSpPr>
          <p:spPr>
            <a:xfrm>
              <a:off x="0" y="1046658"/>
              <a:ext cx="5065712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5325" lIns="393150" spcFirstLastPara="1" rIns="393150" wrap="square" tIns="2499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Extending and Benchmarking Cascade-Correlation</a:t>
              </a: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253285" y="869539"/>
              <a:ext cx="3545998" cy="3542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0"/>
            <p:cNvSpPr txBox="1"/>
            <p:nvPr/>
          </p:nvSpPr>
          <p:spPr>
            <a:xfrm>
              <a:off x="270578" y="886832"/>
              <a:ext cx="3511412" cy="319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4025" spcFirstLastPara="1" rIns="1340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Idea</a:t>
              </a: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0" y="1798878"/>
              <a:ext cx="5065712" cy="5103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0"/>
            <p:cNvSpPr txBox="1"/>
            <p:nvPr/>
          </p:nvSpPr>
          <p:spPr>
            <a:xfrm>
              <a:off x="0" y="1798878"/>
              <a:ext cx="5065712" cy="51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5325" lIns="393150" spcFirstLastPara="1" rIns="393150" wrap="square" tIns="2499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Sam Waugh</a:t>
              </a: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253285" y="1621758"/>
              <a:ext cx="3545998" cy="3542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0"/>
            <p:cNvSpPr txBox="1"/>
            <p:nvPr/>
          </p:nvSpPr>
          <p:spPr>
            <a:xfrm>
              <a:off x="270578" y="1639051"/>
              <a:ext cx="3511412" cy="319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4025" spcFirstLastPara="1" rIns="1340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Author(s)</a:t>
              </a: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0" y="2551099"/>
              <a:ext cx="5065712" cy="1701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0"/>
            <p:cNvSpPr txBox="1"/>
            <p:nvPr/>
          </p:nvSpPr>
          <p:spPr>
            <a:xfrm>
              <a:off x="0" y="2551099"/>
              <a:ext cx="5065712" cy="17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5325" lIns="393150" spcFirstLastPara="1" rIns="393150" wrap="square" tIns="24992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3133 training, 1044 testing</a:t>
              </a:r>
              <a:endPara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24.86% Cascade-Correlation (no hidden nodes)</a:t>
              </a:r>
              <a:endPara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26.25% Cascade-Correlation (5 hidden nodes)</a:t>
              </a:r>
              <a:endPara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21.5%  C4.5</a:t>
              </a:r>
              <a:endPara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0.0%  Linear Discriminate Analysis</a:t>
              </a:r>
              <a:endPara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3.57% k=5 Nearest Neighbor</a:t>
              </a:r>
              <a:endPara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set samples are highly overlapped.</a:t>
              </a:r>
              <a:endPara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253285" y="2373978"/>
              <a:ext cx="3545998" cy="35424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0"/>
            <p:cNvSpPr txBox="1"/>
            <p:nvPr/>
          </p:nvSpPr>
          <p:spPr>
            <a:xfrm>
              <a:off x="270578" y="2391271"/>
              <a:ext cx="3511412" cy="319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4025" spcFirstLastPara="1" rIns="1340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Test Set Performance</a:t>
              </a:r>
              <a:endParaRPr/>
            </a:p>
          </p:txBody>
        </p:sp>
      </p:grpSp>
      <p:pic>
        <p:nvPicPr>
          <p:cNvPr descr="Feature Extraction Techniques. An end to end guide on how to reduce a… | by  Pier Paolo Ippolito | Towards Data Science" id="308" name="Google Shape;3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3523" y="1626393"/>
            <a:ext cx="4998689" cy="360521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0"/>
          <p:cNvSpPr txBox="1"/>
          <p:nvPr/>
        </p:nvSpPr>
        <p:spPr>
          <a:xfrm>
            <a:off x="7334250" y="5231606"/>
            <a:ext cx="34671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Visualization not representative of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Previous Work on Abalone Data</a:t>
            </a:r>
            <a:endParaRPr/>
          </a:p>
        </p:txBody>
      </p:sp>
      <p:grpSp>
        <p:nvGrpSpPr>
          <p:cNvPr id="315" name="Google Shape;315;p11"/>
          <p:cNvGrpSpPr/>
          <p:nvPr/>
        </p:nvGrpSpPr>
        <p:grpSpPr>
          <a:xfrm>
            <a:off x="620713" y="1872558"/>
            <a:ext cx="5065712" cy="4091401"/>
            <a:chOff x="0" y="139008"/>
            <a:chExt cx="5065712" cy="4091401"/>
          </a:xfrm>
        </p:grpSpPr>
        <p:sp>
          <p:nvSpPr>
            <p:cNvPr id="316" name="Google Shape;316;p11"/>
            <p:cNvSpPr/>
            <p:nvPr/>
          </p:nvSpPr>
          <p:spPr>
            <a:xfrm>
              <a:off x="0" y="286608"/>
              <a:ext cx="5065712" cy="9135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1"/>
            <p:cNvSpPr txBox="1"/>
            <p:nvPr/>
          </p:nvSpPr>
          <p:spPr>
            <a:xfrm>
              <a:off x="0" y="286608"/>
              <a:ext cx="5065712" cy="9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100" lIns="393150" spcFirstLastPara="1" rIns="393150" wrap="square" tIns="208275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Grouped Classification</a:t>
              </a:r>
              <a:endParaRPr/>
            </a:p>
            <a:p>
              <a:pPr indent="-63500" lvl="2" marL="11430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Group 1: ring classes 1-8 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63500" lvl="2" marL="11430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Group 2: ring classes 9 and 10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63500" lvl="2" marL="11430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Group 3: ring classes 11+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253285" y="139008"/>
              <a:ext cx="3545998" cy="2952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 txBox="1"/>
            <p:nvPr/>
          </p:nvSpPr>
          <p:spPr>
            <a:xfrm>
              <a:off x="267695" y="153418"/>
              <a:ext cx="3517178" cy="266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4025" spcFirstLastPara="1" rIns="1340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None/>
              </a:pPr>
              <a:r>
                <a:rPr lang="en-US" sz="1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Approach</a:t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0" y="1401708"/>
              <a:ext cx="5065712" cy="4252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 txBox="1"/>
            <p:nvPr/>
          </p:nvSpPr>
          <p:spPr>
            <a:xfrm>
              <a:off x="0" y="1401708"/>
              <a:ext cx="5065712" cy="425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100" lIns="393150" spcFirstLastPara="1" rIns="393150" wrap="square" tIns="208275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Comparing Dystal and Backpropagation</a:t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253285" y="1254108"/>
              <a:ext cx="3545998" cy="2952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 txBox="1"/>
            <p:nvPr/>
          </p:nvSpPr>
          <p:spPr>
            <a:xfrm>
              <a:off x="267695" y="1268518"/>
              <a:ext cx="3517178" cy="266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4025" spcFirstLastPara="1" rIns="1340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None/>
              </a:pPr>
              <a:r>
                <a:rPr lang="en-US" sz="1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Idea</a:t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0" y="2028558"/>
              <a:ext cx="5065712" cy="4252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 txBox="1"/>
            <p:nvPr/>
          </p:nvSpPr>
          <p:spPr>
            <a:xfrm>
              <a:off x="0" y="2028558"/>
              <a:ext cx="5065712" cy="425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100" lIns="393150" spcFirstLastPara="1" rIns="393150" wrap="square" tIns="208275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David Clark, Zoltan Schreter, Anthony Adams</a:t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53285" y="1880958"/>
              <a:ext cx="3545998" cy="2952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 txBox="1"/>
            <p:nvPr/>
          </p:nvSpPr>
          <p:spPr>
            <a:xfrm>
              <a:off x="267695" y="1895368"/>
              <a:ext cx="3517178" cy="266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4025" spcFirstLastPara="1" rIns="1340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None/>
              </a:pPr>
              <a:r>
                <a:rPr lang="en-US" sz="1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Author(s)</a:t>
              </a: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0" y="2655409"/>
              <a:ext cx="5065712" cy="1575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1"/>
            <p:cNvSpPr txBox="1"/>
            <p:nvPr/>
          </p:nvSpPr>
          <p:spPr>
            <a:xfrm>
              <a:off x="0" y="2655409"/>
              <a:ext cx="5065712" cy="15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100" lIns="393150" spcFirstLastPara="1" rIns="393150" wrap="square" tIns="208275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3133 training, 1044 testing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64%    Backprop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55%    Dystal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61.40% Cascade-Correlation (no hidden nodes)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65.61% Cascade-Correlation (5 hidden nodes)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59.2%  C4.5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32.57% Linear Discriminant Analysis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63500" lvl="1" marL="57150" marR="0" rtl="0" algn="l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Char char="•"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62.46% k=5 Nearest Neighbour</a:t>
              </a:r>
              <a:endPara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253285" y="2507808"/>
              <a:ext cx="3545998" cy="2952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 txBox="1"/>
            <p:nvPr/>
          </p:nvSpPr>
          <p:spPr>
            <a:xfrm>
              <a:off x="267695" y="2522218"/>
              <a:ext cx="3517178" cy="266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4025" spcFirstLastPara="1" rIns="1340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entury Gothic"/>
                <a:buNone/>
              </a:pPr>
              <a:r>
                <a:rPr lang="en-US" sz="1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Test Set Performance</a:t>
              </a:r>
              <a:endParaRPr/>
            </a:p>
          </p:txBody>
        </p:sp>
      </p:grpSp>
      <p:pic>
        <p:nvPicPr>
          <p:cNvPr id="332" name="Google Shape;332;p11"/>
          <p:cNvPicPr preferRelativeResize="0"/>
          <p:nvPr/>
        </p:nvPicPr>
        <p:blipFill rotWithShape="1">
          <a:blip r:embed="rId3">
            <a:alphaModFix/>
          </a:blip>
          <a:srcRect b="0" l="0" r="3432" t="0"/>
          <a:stretch/>
        </p:blipFill>
        <p:spPr>
          <a:xfrm>
            <a:off x="6096000" y="335930"/>
            <a:ext cx="5810250" cy="580700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1"/>
          <p:cNvSpPr txBox="1"/>
          <p:nvPr/>
        </p:nvSpPr>
        <p:spPr>
          <a:xfrm>
            <a:off x="8486775" y="6102968"/>
            <a:ext cx="230505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Orange = 1-8 rings</a:t>
            </a:r>
            <a:endParaRPr b="0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Green = 9,10 rings</a:t>
            </a:r>
            <a:endParaRPr b="0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Blue = 11+ rings</a:t>
            </a:r>
            <a:endParaRPr b="0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General Approach</a:t>
            </a:r>
            <a:endParaRPr/>
          </a:p>
        </p:txBody>
      </p:sp>
      <p:grpSp>
        <p:nvGrpSpPr>
          <p:cNvPr id="339" name="Google Shape;339;p12"/>
          <p:cNvGrpSpPr/>
          <p:nvPr/>
        </p:nvGrpSpPr>
        <p:grpSpPr>
          <a:xfrm>
            <a:off x="446088" y="1466003"/>
            <a:ext cx="8031161" cy="4764193"/>
            <a:chOff x="0" y="2328"/>
            <a:chExt cx="8031161" cy="4764193"/>
          </a:xfrm>
        </p:grpSpPr>
        <p:sp>
          <p:nvSpPr>
            <p:cNvPr id="340" name="Google Shape;340;p12"/>
            <p:cNvSpPr/>
            <p:nvPr/>
          </p:nvSpPr>
          <p:spPr>
            <a:xfrm rot="5400000">
              <a:off x="4846455" y="-1799225"/>
              <a:ext cx="1229469" cy="5139943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7DE">
                <a:alpha val="89803"/>
              </a:srgbClr>
            </a:solidFill>
            <a:ln cap="flat" cmpd="sng" w="9525">
              <a:solidFill>
                <a:srgbClr val="CAD7DE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2"/>
            <p:cNvSpPr txBox="1"/>
            <p:nvPr/>
          </p:nvSpPr>
          <p:spPr>
            <a:xfrm>
              <a:off x="2891218" y="216030"/>
              <a:ext cx="5079925" cy="1109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Treat the number of rings as a continuous variable</a:t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0" y="2328"/>
              <a:ext cx="2891218" cy="153683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2"/>
            <p:cNvSpPr txBox="1"/>
            <p:nvPr/>
          </p:nvSpPr>
          <p:spPr>
            <a:xfrm>
              <a:off x="75022" y="77350"/>
              <a:ext cx="2741174" cy="1386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25" lIns="95250" spcFirstLastPara="1" rIns="95250" wrap="square" tIns="4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entury Gothic"/>
                <a:buNone/>
              </a:pPr>
              <a:r>
                <a:rPr lang="en-US" sz="25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Regression</a:t>
              </a: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 rot="5400000">
              <a:off x="4846455" y="-185546"/>
              <a:ext cx="1229469" cy="5139943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7DE">
                <a:alpha val="89803"/>
              </a:srgbClr>
            </a:solidFill>
            <a:ln cap="flat" cmpd="sng" w="9525">
              <a:solidFill>
                <a:srgbClr val="CAD7DE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2"/>
            <p:cNvSpPr txBox="1"/>
            <p:nvPr/>
          </p:nvSpPr>
          <p:spPr>
            <a:xfrm>
              <a:off x="2891218" y="1829709"/>
              <a:ext cx="5079925" cy="1109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Treat the number of rings as a discrete variable</a:t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Each number is defined as a specific class</a:t>
              </a:r>
              <a:endParaRPr/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0" y="1616006"/>
              <a:ext cx="2891218" cy="153683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2"/>
            <p:cNvSpPr txBox="1"/>
            <p:nvPr/>
          </p:nvSpPr>
          <p:spPr>
            <a:xfrm>
              <a:off x="75022" y="1691028"/>
              <a:ext cx="2741174" cy="1386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25" lIns="95250" spcFirstLastPara="1" rIns="95250" wrap="square" tIns="4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entury Gothic"/>
                <a:buNone/>
              </a:pPr>
              <a:r>
                <a:rPr lang="en-US" sz="25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Classification by Number of Rings</a:t>
              </a:r>
              <a:endParaRPr/>
            </a:p>
          </p:txBody>
        </p:sp>
        <p:sp>
          <p:nvSpPr>
            <p:cNvPr id="348" name="Google Shape;348;p12"/>
            <p:cNvSpPr/>
            <p:nvPr/>
          </p:nvSpPr>
          <p:spPr>
            <a:xfrm rot="5400000">
              <a:off x="4846455" y="1428131"/>
              <a:ext cx="1229469" cy="5139943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AD7DE">
                <a:alpha val="89803"/>
              </a:srgbClr>
            </a:solidFill>
            <a:ln cap="flat" cmpd="sng" w="9525">
              <a:solidFill>
                <a:srgbClr val="CAD7DE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2"/>
            <p:cNvSpPr txBox="1"/>
            <p:nvPr/>
          </p:nvSpPr>
          <p:spPr>
            <a:xfrm>
              <a:off x="2891218" y="3443386"/>
              <a:ext cx="5079925" cy="1109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Group the number of rings into three categories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Predict the group assignments</a:t>
              </a:r>
              <a:endParaRPr/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0" y="3229685"/>
              <a:ext cx="2891218" cy="153683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2"/>
            <p:cNvSpPr txBox="1"/>
            <p:nvPr/>
          </p:nvSpPr>
          <p:spPr>
            <a:xfrm>
              <a:off x="75022" y="3304707"/>
              <a:ext cx="2741174" cy="1386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25" lIns="95250" spcFirstLastPara="1" rIns="95250" wrap="square" tIns="4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entury Gothic"/>
                <a:buNone/>
              </a:pPr>
              <a:r>
                <a:rPr lang="en-US" sz="25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Classification by Grouped Number of Rings</a:t>
              </a:r>
              <a:endParaRPr/>
            </a:p>
          </p:txBody>
        </p:sp>
      </p:grpSp>
      <p:pic>
        <p:nvPicPr>
          <p:cNvPr id="352" name="Google Shape;3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878" y="1926384"/>
            <a:ext cx="2876034" cy="150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9878" y="4047893"/>
            <a:ext cx="2876034" cy="145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3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Models Used</a:t>
            </a:r>
            <a:endParaRPr/>
          </a:p>
        </p:txBody>
      </p:sp>
      <p:grpSp>
        <p:nvGrpSpPr>
          <p:cNvPr id="359" name="Google Shape;359;p13"/>
          <p:cNvGrpSpPr/>
          <p:nvPr/>
        </p:nvGrpSpPr>
        <p:grpSpPr>
          <a:xfrm>
            <a:off x="2033673" y="1304692"/>
            <a:ext cx="8285629" cy="4872077"/>
            <a:chOff x="4151" y="0"/>
            <a:chExt cx="8285629" cy="4872077"/>
          </a:xfrm>
        </p:grpSpPr>
        <p:sp>
          <p:nvSpPr>
            <p:cNvPr id="360" name="Google Shape;360;p13"/>
            <p:cNvSpPr/>
            <p:nvPr/>
          </p:nvSpPr>
          <p:spPr>
            <a:xfrm>
              <a:off x="4151" y="0"/>
              <a:ext cx="3993074" cy="4872077"/>
            </a:xfrm>
            <a:prstGeom prst="roundRect">
              <a:avLst>
                <a:gd fmla="val 10000" name="adj"/>
              </a:avLst>
            </a:prstGeom>
            <a:solidFill>
              <a:srgbClr val="CAD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 txBox="1"/>
            <p:nvPr/>
          </p:nvSpPr>
          <p:spPr>
            <a:xfrm>
              <a:off x="4151" y="0"/>
              <a:ext cx="3993074" cy="1461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450" lIns="171450" spcFirstLastPara="1" rIns="171450" wrap="square" tIns="1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Century Gothic"/>
                <a:buNone/>
              </a:pPr>
              <a:r>
                <a:rPr lang="en-US" sz="45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Regression</a:t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403458" y="1462544"/>
              <a:ext cx="3194459" cy="563631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 txBox="1"/>
            <p:nvPr/>
          </p:nvSpPr>
          <p:spPr>
            <a:xfrm>
              <a:off x="419966" y="1479052"/>
              <a:ext cx="3161443" cy="530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0625" spcFirstLastPara="1" rIns="4062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Lasso Regression</a:t>
              </a: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403458" y="2112888"/>
              <a:ext cx="3194459" cy="563631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3"/>
            <p:cNvSpPr txBox="1"/>
            <p:nvPr/>
          </p:nvSpPr>
          <p:spPr>
            <a:xfrm>
              <a:off x="419966" y="2129396"/>
              <a:ext cx="3161443" cy="530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0625" spcFirstLastPara="1" rIns="4062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Ridge Regression</a:t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403458" y="2763232"/>
              <a:ext cx="3194459" cy="563631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3"/>
            <p:cNvSpPr txBox="1"/>
            <p:nvPr/>
          </p:nvSpPr>
          <p:spPr>
            <a:xfrm>
              <a:off x="419966" y="2779740"/>
              <a:ext cx="3161443" cy="530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0625" spcFirstLastPara="1" rIns="4062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Random Forest Regressor</a:t>
              </a: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403458" y="3413576"/>
              <a:ext cx="3194459" cy="563631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3"/>
            <p:cNvSpPr txBox="1"/>
            <p:nvPr/>
          </p:nvSpPr>
          <p:spPr>
            <a:xfrm>
              <a:off x="419966" y="3430084"/>
              <a:ext cx="3161443" cy="530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0625" spcFirstLastPara="1" rIns="4062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Multi-layer Perceptron regressor</a:t>
              </a: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403458" y="4063920"/>
              <a:ext cx="3194459" cy="563631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3"/>
            <p:cNvSpPr txBox="1"/>
            <p:nvPr/>
          </p:nvSpPr>
          <p:spPr>
            <a:xfrm>
              <a:off x="419966" y="4080428"/>
              <a:ext cx="3161443" cy="530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0625" spcFirstLastPara="1" rIns="4062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Support Vector Regressor</a:t>
              </a: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4296706" y="0"/>
              <a:ext cx="3993074" cy="4872077"/>
            </a:xfrm>
            <a:prstGeom prst="roundRect">
              <a:avLst>
                <a:gd fmla="val 10000" name="adj"/>
              </a:avLst>
            </a:prstGeom>
            <a:solidFill>
              <a:srgbClr val="CAD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3"/>
            <p:cNvSpPr txBox="1"/>
            <p:nvPr/>
          </p:nvSpPr>
          <p:spPr>
            <a:xfrm>
              <a:off x="4296706" y="0"/>
              <a:ext cx="3993074" cy="1461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450" lIns="171450" spcFirstLastPara="1" rIns="171450" wrap="square" tIns="171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Century Gothic"/>
                <a:buNone/>
              </a:pPr>
              <a:r>
                <a:rPr lang="en-US" sz="45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Classification</a:t>
              </a: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4696013" y="1462039"/>
              <a:ext cx="3194459" cy="95716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3"/>
            <p:cNvSpPr txBox="1"/>
            <p:nvPr/>
          </p:nvSpPr>
          <p:spPr>
            <a:xfrm>
              <a:off x="4724047" y="1490073"/>
              <a:ext cx="3138391" cy="9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0625" spcFirstLastPara="1" rIns="4062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Random Forest Classifier</a:t>
              </a:r>
              <a:endParaRPr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4696013" y="2566464"/>
              <a:ext cx="3194459" cy="95716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 txBox="1"/>
            <p:nvPr/>
          </p:nvSpPr>
          <p:spPr>
            <a:xfrm>
              <a:off x="4724047" y="2594498"/>
              <a:ext cx="3138391" cy="9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0625" spcFirstLastPara="1" rIns="4062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Multi-layer Perceptron Classifier</a:t>
              </a: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4696013" y="3670888"/>
              <a:ext cx="3194459" cy="95716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3"/>
            <p:cNvSpPr txBox="1"/>
            <p:nvPr/>
          </p:nvSpPr>
          <p:spPr>
            <a:xfrm>
              <a:off x="4724047" y="3698922"/>
              <a:ext cx="3138391" cy="9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0625" spcFirstLastPara="1" rIns="4062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Support Vector Classifier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 txBox="1"/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Fine-Tuning</a:t>
            </a:r>
            <a:endParaRPr/>
          </a:p>
        </p:txBody>
      </p:sp>
      <p:sp>
        <p:nvSpPr>
          <p:cNvPr id="385" name="Google Shape;385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Random Search over possible parameters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K-fold Cross Validation, k = 5 | number of iterations = 200</a:t>
            </a:r>
            <a:endParaRPr/>
          </a:p>
        </p:txBody>
      </p:sp>
      <p:pic>
        <p:nvPicPr>
          <p:cNvPr id="386" name="Google Shape;3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188" y="1132345"/>
            <a:ext cx="6172200" cy="410451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Results</a:t>
            </a:r>
            <a:endParaRPr/>
          </a:p>
        </p:txBody>
      </p:sp>
      <p:graphicFrame>
        <p:nvGraphicFramePr>
          <p:cNvPr id="392" name="Google Shape;392;p15"/>
          <p:cNvGraphicFramePr/>
          <p:nvPr/>
        </p:nvGraphicFramePr>
        <p:xfrm>
          <a:off x="1996519" y="1411764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{57FF2E1B-F26A-4428-B6CB-BBE7F3805CEB}</a:tableStyleId>
              </a:tblPr>
              <a:tblGrid>
                <a:gridCol w="1755200"/>
                <a:gridCol w="1767225"/>
                <a:gridCol w="2067775"/>
                <a:gridCol w="2608750"/>
              </a:tblGrid>
              <a:tr h="915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 </a:t>
                      </a:r>
                      <a:endParaRPr/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Regression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 u="none" cap="none" strike="noStrike">
                          <a:solidFill>
                            <a:schemeClr val="lt1"/>
                          </a:solidFill>
                        </a:rPr>
                        <a:t>(metrics = R^2)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Classification </a:t>
                      </a:r>
                      <a:r>
                        <a:rPr b="1" lang="en-US" sz="1300" u="none" cap="none" strike="noStrike">
                          <a:solidFill>
                            <a:schemeClr val="lt1"/>
                          </a:solidFill>
                        </a:rPr>
                        <a:t>(metrics = accuracy)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Grouped Classification </a:t>
                      </a:r>
                      <a:r>
                        <a:rPr b="1" lang="en-US" sz="1300" u="none" cap="none" strike="noStrike">
                          <a:solidFill>
                            <a:schemeClr val="lt1"/>
                          </a:solidFill>
                        </a:rPr>
                        <a:t>(metrics = accuracy)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00"/>
                          </a:solidFill>
                        </a:rPr>
                        <a:t>Random Forest</a:t>
                      </a:r>
                      <a:endParaRPr sz="1800" u="none" cap="none" strike="noStrike"/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0.567 vs 0.502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0.278 vs 0.244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0.641 vs 0.482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Linear - Lasso</a:t>
                      </a:r>
                      <a:endParaRPr sz="1800" u="none" cap="none" strike="noStrike"/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0.519 vs 0.301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-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-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Linear - Ridge</a:t>
                      </a:r>
                      <a:endParaRPr sz="1800" u="none" cap="none" strike="noStrike"/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0.518 vs 0.514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-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-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MLP</a:t>
                      </a:r>
                      <a:endParaRPr sz="1800" u="none" cap="none" strike="noStrike"/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0.575 vs 0.560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 0.282 vs 0.265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0.662 vs 0.655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SVC</a:t>
                      </a:r>
                      <a:endParaRPr sz="1800" u="none" cap="none" strike="noStrike"/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0.551 vs 0.488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0.266 vs 0.256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0.626 vs 0.617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000000"/>
                          </a:solidFill>
                        </a:rPr>
                        <a:t>Best Previous</a:t>
                      </a:r>
                      <a:endParaRPr sz="1800" u="none" cap="none" strike="noStrike"/>
                    </a:p>
                  </a:txBody>
                  <a:tcPr marT="66675" marB="66675" marR="66675" marL="66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-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0.263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00"/>
                          </a:solidFill>
                        </a:rPr>
                        <a:t>0.656</a:t>
                      </a:r>
                      <a:endParaRPr sz="1800" u="none" cap="none" strike="noStrike"/>
                    </a:p>
                  </a:txBody>
                  <a:tcPr marT="66675" marB="66675" marR="66675" marL="66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3" name="Google Shape;393;p15"/>
          <p:cNvSpPr/>
          <p:nvPr/>
        </p:nvSpPr>
        <p:spPr>
          <a:xfrm>
            <a:off x="2786063" y="1846263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Conclusion</a:t>
            </a:r>
            <a:endParaRPr/>
          </a:p>
        </p:txBody>
      </p:sp>
      <p:grpSp>
        <p:nvGrpSpPr>
          <p:cNvPr id="399" name="Google Shape;399;p16"/>
          <p:cNvGrpSpPr/>
          <p:nvPr/>
        </p:nvGrpSpPr>
        <p:grpSpPr>
          <a:xfrm>
            <a:off x="2348571" y="1346772"/>
            <a:ext cx="7494858" cy="4950720"/>
            <a:chOff x="0" y="60293"/>
            <a:chExt cx="7494858" cy="4950720"/>
          </a:xfrm>
        </p:grpSpPr>
        <p:sp>
          <p:nvSpPr>
            <p:cNvPr id="400" name="Google Shape;400;p16"/>
            <p:cNvSpPr/>
            <p:nvPr/>
          </p:nvSpPr>
          <p:spPr>
            <a:xfrm>
              <a:off x="0" y="60293"/>
              <a:ext cx="7494858" cy="9547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6"/>
            <p:cNvSpPr txBox="1"/>
            <p:nvPr/>
          </p:nvSpPr>
          <p:spPr>
            <a:xfrm>
              <a:off x="46606" y="106899"/>
              <a:ext cx="7401646" cy="861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Exhibited multiple models that performed better than previous attempts</a:t>
              </a:r>
              <a:endPara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0" y="1084133"/>
              <a:ext cx="7494858" cy="9547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6"/>
            <p:cNvSpPr txBox="1"/>
            <p:nvPr/>
          </p:nvSpPr>
          <p:spPr>
            <a:xfrm>
              <a:off x="46606" y="1130739"/>
              <a:ext cx="7401646" cy="861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MLP with proper fine-tuning performs better than other models</a:t>
              </a: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0" y="2107973"/>
              <a:ext cx="7494858" cy="9547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6"/>
            <p:cNvSpPr txBox="1"/>
            <p:nvPr/>
          </p:nvSpPr>
          <p:spPr>
            <a:xfrm>
              <a:off x="46606" y="2154579"/>
              <a:ext cx="7401646" cy="861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Fine-tuning improves the models’ performance</a:t>
              </a: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0" y="3062693"/>
              <a:ext cx="7494858" cy="397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6"/>
            <p:cNvSpPr txBox="1"/>
            <p:nvPr/>
          </p:nvSpPr>
          <p:spPr>
            <a:xfrm>
              <a:off x="0" y="3062693"/>
              <a:ext cx="7494858" cy="397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237950" spcFirstLastPara="1" rIns="170675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grid search may improve the result further</a:t>
              </a: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0" y="3460133"/>
              <a:ext cx="7494858" cy="9547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6"/>
            <p:cNvSpPr txBox="1"/>
            <p:nvPr/>
          </p:nvSpPr>
          <p:spPr>
            <a:xfrm>
              <a:off x="46606" y="3506739"/>
              <a:ext cx="7401646" cy="861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Linear regression is not performing as well as other models</a:t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0" y="4414853"/>
              <a:ext cx="7494858" cy="596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6"/>
            <p:cNvSpPr txBox="1"/>
            <p:nvPr/>
          </p:nvSpPr>
          <p:spPr>
            <a:xfrm>
              <a:off x="0" y="4414853"/>
              <a:ext cx="7494858" cy="596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237950" spcFirstLastPara="1" rIns="170675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possibly because certain assumptions for linear regression is not satisfied by the data set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vegetable&#10;&#10;Description automatically generated" id="416" name="Google Shape;416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44" l="0" r="0" t="784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17" name="Google Shape;417;p17"/>
          <p:cNvSpPr txBox="1"/>
          <p:nvPr>
            <p:ph type="ctrTitle"/>
          </p:nvPr>
        </p:nvSpPr>
        <p:spPr>
          <a:xfrm>
            <a:off x="2072259" y="3078134"/>
            <a:ext cx="4907643" cy="701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>
                <a:solidFill>
                  <a:schemeClr val="dk1"/>
                </a:solidFill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sz="4000"/>
              <a:t>What is our goal?</a:t>
            </a:r>
            <a:endParaRPr/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 b="1" l="10148" r="3628" t="0"/>
          <a:stretch/>
        </p:blipFill>
        <p:spPr>
          <a:xfrm>
            <a:off x="5183188" y="500215"/>
            <a:ext cx="6172200" cy="536877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157" name="Google Shape;157;p2"/>
          <p:cNvGrpSpPr/>
          <p:nvPr/>
        </p:nvGrpSpPr>
        <p:grpSpPr>
          <a:xfrm>
            <a:off x="1370335" y="1724199"/>
            <a:ext cx="2574761" cy="4494117"/>
            <a:chOff x="1053629" y="15521"/>
            <a:chExt cx="2574761" cy="4494117"/>
          </a:xfrm>
        </p:grpSpPr>
        <p:sp>
          <p:nvSpPr>
            <p:cNvPr id="158" name="Google Shape;158;p2"/>
            <p:cNvSpPr/>
            <p:nvPr/>
          </p:nvSpPr>
          <p:spPr>
            <a:xfrm>
              <a:off x="1053629" y="15521"/>
              <a:ext cx="2574761" cy="128738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1091335" y="53227"/>
              <a:ext cx="2499349" cy="121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125" lIns="36175" spcFirstLastPara="1" rIns="36175" wrap="square" tIns="24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entury Gothic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Create a model with improved accuracy that predicts the age of abalone</a:t>
              </a:r>
              <a:endParaRPr b="0" i="0" sz="1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311105" y="1302902"/>
              <a:ext cx="233299" cy="95382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02627A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1" name="Google Shape;161;p2"/>
            <p:cNvSpPr/>
            <p:nvPr/>
          </p:nvSpPr>
          <p:spPr>
            <a:xfrm>
              <a:off x="1544404" y="1613032"/>
              <a:ext cx="2059809" cy="128738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1582110" y="1650738"/>
              <a:ext cx="1984397" cy="121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30475" spcFirstLastPara="1" rIns="30475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Simplify and shorten the long, tedious process to discover the age of abalone.</a:t>
              </a:r>
              <a:endPara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311105" y="1302902"/>
              <a:ext cx="233299" cy="256304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02627A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64" name="Google Shape;164;p2"/>
            <p:cNvSpPr/>
            <p:nvPr/>
          </p:nvSpPr>
          <p:spPr>
            <a:xfrm>
              <a:off x="1544404" y="3222258"/>
              <a:ext cx="2059809" cy="128738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037F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1582110" y="3259964"/>
              <a:ext cx="1984397" cy="1211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30475" spcFirstLastPara="1" rIns="30475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entury Gothic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Information proves valuable to researchers and consumers</a:t>
              </a:r>
              <a:endPara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/>
          <p:nvPr>
            <p:ph type="title"/>
          </p:nvPr>
        </p:nvSpPr>
        <p:spPr>
          <a:xfrm>
            <a:off x="661114" y="836200"/>
            <a:ext cx="3932237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171" name="Google Shape;1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629" y="4779078"/>
            <a:ext cx="1846932" cy="184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1128" y="4958929"/>
            <a:ext cx="2643961" cy="1487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727" y="5131044"/>
            <a:ext cx="212321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6547" y="4821774"/>
            <a:ext cx="2643961" cy="1761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3"/>
          <p:cNvGrpSpPr/>
          <p:nvPr/>
        </p:nvGrpSpPr>
        <p:grpSpPr>
          <a:xfrm>
            <a:off x="1309019" y="2993433"/>
            <a:ext cx="9582450" cy="871131"/>
            <a:chOff x="4683" y="1169362"/>
            <a:chExt cx="9582450" cy="871131"/>
          </a:xfrm>
        </p:grpSpPr>
        <p:sp>
          <p:nvSpPr>
            <p:cNvPr id="176" name="Google Shape;176;p3"/>
            <p:cNvSpPr/>
            <p:nvPr/>
          </p:nvSpPr>
          <p:spPr>
            <a:xfrm>
              <a:off x="4683" y="1169362"/>
              <a:ext cx="1451886" cy="871131"/>
            </a:xfrm>
            <a:prstGeom prst="roundRect">
              <a:avLst>
                <a:gd fmla="val 10000" name="adj"/>
              </a:avLst>
            </a:prstGeom>
            <a:solidFill>
              <a:srgbClr val="004E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30198" y="1194877"/>
              <a:ext cx="1400856" cy="820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</a:t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601758" y="1424894"/>
              <a:ext cx="307799" cy="36006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 txBox="1"/>
            <p:nvPr/>
          </p:nvSpPr>
          <p:spPr>
            <a:xfrm>
              <a:off x="1601758" y="1496907"/>
              <a:ext cx="215459" cy="216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037324" y="1169362"/>
              <a:ext cx="1451886" cy="871131"/>
            </a:xfrm>
            <a:prstGeom prst="roundRect">
              <a:avLst>
                <a:gd fmla="val 10000" name="adj"/>
              </a:avLst>
            </a:prstGeom>
            <a:solidFill>
              <a:srgbClr val="004E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2062839" y="1194877"/>
              <a:ext cx="1400856" cy="820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Initial Analysis</a:t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634399" y="1424894"/>
              <a:ext cx="307799" cy="36006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 txBox="1"/>
            <p:nvPr/>
          </p:nvSpPr>
          <p:spPr>
            <a:xfrm>
              <a:off x="3634399" y="1496907"/>
              <a:ext cx="215459" cy="216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069965" y="1169362"/>
              <a:ext cx="1451886" cy="871131"/>
            </a:xfrm>
            <a:prstGeom prst="roundRect">
              <a:avLst>
                <a:gd fmla="val 10000" name="adj"/>
              </a:avLst>
            </a:prstGeom>
            <a:solidFill>
              <a:srgbClr val="004E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 txBox="1"/>
            <p:nvPr/>
          </p:nvSpPr>
          <p:spPr>
            <a:xfrm>
              <a:off x="4095480" y="1194877"/>
              <a:ext cx="1400856" cy="820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Evaluating Previous Work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667040" y="1424894"/>
              <a:ext cx="307799" cy="36006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 txBox="1"/>
            <p:nvPr/>
          </p:nvSpPr>
          <p:spPr>
            <a:xfrm>
              <a:off x="5667040" y="1496907"/>
              <a:ext cx="215459" cy="216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102606" y="1169362"/>
              <a:ext cx="1451886" cy="871131"/>
            </a:xfrm>
            <a:prstGeom prst="roundRect">
              <a:avLst>
                <a:gd fmla="val 10000" name="adj"/>
              </a:avLst>
            </a:prstGeom>
            <a:solidFill>
              <a:srgbClr val="004E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6128121" y="1194877"/>
              <a:ext cx="1400856" cy="820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Comparison of Different Models</a:t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7699681" y="1424894"/>
              <a:ext cx="307799" cy="36006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8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7699681" y="1496907"/>
              <a:ext cx="215459" cy="216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135247" y="1169362"/>
              <a:ext cx="1451886" cy="871131"/>
            </a:xfrm>
            <a:prstGeom prst="roundRect">
              <a:avLst>
                <a:gd fmla="val 10000" name="adj"/>
              </a:avLst>
            </a:prstGeom>
            <a:solidFill>
              <a:srgbClr val="004E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 txBox="1"/>
            <p:nvPr/>
          </p:nvSpPr>
          <p:spPr>
            <a:xfrm>
              <a:off x="8160762" y="1194877"/>
              <a:ext cx="1400856" cy="820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Conclusions</a:t>
              </a:r>
              <a:endParaRPr/>
            </a:p>
          </p:txBody>
        </p:sp>
      </p:grpSp>
      <p:pic>
        <p:nvPicPr>
          <p:cNvPr descr="Ocean “soft gold“-industry analysis of abalone | Luju Bar" id="194" name="Google Shape;19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77650" y="231989"/>
            <a:ext cx="3490915" cy="232909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Abalone Dataset</a:t>
            </a:r>
            <a:endParaRPr/>
          </a:p>
        </p:txBody>
      </p:sp>
      <p:graphicFrame>
        <p:nvGraphicFramePr>
          <p:cNvPr id="200" name="Google Shape;200;p4"/>
          <p:cNvGraphicFramePr/>
          <p:nvPr/>
        </p:nvGraphicFramePr>
        <p:xfrm>
          <a:off x="4568042" y="3984865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{57FF2E1B-F26A-4428-B6CB-BBE7F3805CEB}</a:tableStyleId>
              </a:tblPr>
              <a:tblGrid>
                <a:gridCol w="314475"/>
                <a:gridCol w="528875"/>
                <a:gridCol w="700400"/>
                <a:gridCol w="514575"/>
                <a:gridCol w="1014875"/>
                <a:gridCol w="1129225"/>
                <a:gridCol w="1057750"/>
                <a:gridCol w="889800"/>
                <a:gridCol w="428825"/>
              </a:tblGrid>
              <a:tr h="23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Sex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Length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Diameter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Height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WholeWeight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ShuckedWeight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VisceraWeight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ShellWeight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Rings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3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M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0.455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0.365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0.514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0.2245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0.101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3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M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0.35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0.265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0.2255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0.0995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0.0485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3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F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0.53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0.42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0.135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0.677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0.2565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0.1415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3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M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0.44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0.365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0.125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0.516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0.2155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0.114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3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I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0.33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0.205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0.0895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0.0395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graphicFrame>
        <p:nvGraphicFramePr>
          <p:cNvPr id="201" name="Google Shape;201;p4"/>
          <p:cNvGraphicFramePr/>
          <p:nvPr/>
        </p:nvGraphicFramePr>
        <p:xfrm>
          <a:off x="446314" y="173013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{57FF2E1B-F26A-4428-B6CB-BBE7F3805CEB}</a:tableStyleId>
              </a:tblPr>
              <a:tblGrid>
                <a:gridCol w="416000"/>
                <a:gridCol w="573775"/>
                <a:gridCol w="631175"/>
                <a:gridCol w="530750"/>
                <a:gridCol w="702875"/>
                <a:gridCol w="516400"/>
                <a:gridCol w="1018475"/>
                <a:gridCol w="1133225"/>
                <a:gridCol w="1061500"/>
                <a:gridCol w="892950"/>
                <a:gridCol w="430350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Male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Female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Intersex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Length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Diameter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Height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WholeWeight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ShuckedWeight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VisceraWeight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ShellWeight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lt1"/>
                          </a:solidFill>
                        </a:rPr>
                        <a:t>Rings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0.455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0.365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0.514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0.2245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0.101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0.35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0.265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0.2255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0.0995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0.0485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0.53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0.42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0.135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0.677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0.2565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0.1415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0.44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0.365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0.125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0.516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0.2155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0.114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0.155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0.33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0.205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0.0895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0.0395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0.055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cxnSp>
        <p:nvCxnSpPr>
          <p:cNvPr id="202" name="Google Shape;202;p4"/>
          <p:cNvCxnSpPr/>
          <p:nvPr/>
        </p:nvCxnSpPr>
        <p:spPr>
          <a:xfrm>
            <a:off x="4656083" y="3016469"/>
            <a:ext cx="914400" cy="84082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3" name="Google Shape;203;p4"/>
          <p:cNvPicPr preferRelativeResize="0"/>
          <p:nvPr/>
        </p:nvPicPr>
        <p:blipFill rotWithShape="1">
          <a:blip r:embed="rId3">
            <a:alphaModFix/>
          </a:blip>
          <a:srcRect b="10899" l="7171" r="12652" t="6955"/>
          <a:stretch/>
        </p:blipFill>
        <p:spPr>
          <a:xfrm>
            <a:off x="1045142" y="3516276"/>
            <a:ext cx="2885346" cy="221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4">
            <a:alphaModFix/>
          </a:blip>
          <a:srcRect b="50000" l="7145" r="19206" t="968"/>
          <a:stretch/>
        </p:blipFill>
        <p:spPr>
          <a:xfrm>
            <a:off x="8942018" y="1416252"/>
            <a:ext cx="2678482" cy="177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Data</a:t>
            </a:r>
            <a:endParaRPr/>
          </a:p>
        </p:txBody>
      </p:sp>
      <p:grpSp>
        <p:nvGrpSpPr>
          <p:cNvPr id="210" name="Google Shape;210;p5"/>
          <p:cNvGrpSpPr/>
          <p:nvPr/>
        </p:nvGrpSpPr>
        <p:grpSpPr>
          <a:xfrm>
            <a:off x="446314" y="1188769"/>
            <a:ext cx="6813130" cy="5223419"/>
            <a:chOff x="0" y="97623"/>
            <a:chExt cx="6813130" cy="5223419"/>
          </a:xfrm>
        </p:grpSpPr>
        <p:sp>
          <p:nvSpPr>
            <p:cNvPr id="211" name="Google Shape;211;p5"/>
            <p:cNvSpPr/>
            <p:nvPr/>
          </p:nvSpPr>
          <p:spPr>
            <a:xfrm>
              <a:off x="0" y="97623"/>
              <a:ext cx="6813130" cy="407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 txBox="1"/>
            <p:nvPr/>
          </p:nvSpPr>
          <p:spPr>
            <a:xfrm>
              <a:off x="19904" y="117527"/>
              <a:ext cx="6773322" cy="367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entury Gothic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Sex</a:t>
              </a:r>
              <a:endParaRPr b="0" i="0" sz="1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0" y="505368"/>
              <a:ext cx="6813130" cy="633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 txBox="1"/>
            <p:nvPr/>
          </p:nvSpPr>
          <p:spPr>
            <a:xfrm>
              <a:off x="0" y="505368"/>
              <a:ext cx="6813130" cy="633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575" lIns="216300" spcFirstLastPara="1" rIns="120900" wrap="square" tIns="21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Description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 (Male), F (Female), I (Immature) </a:t>
              </a:r>
              <a:endParaRPr/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Used binary coding to define Sex (1, 0)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Type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Nominal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0" y="1138788"/>
              <a:ext cx="6813130" cy="407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 txBox="1"/>
            <p:nvPr/>
          </p:nvSpPr>
          <p:spPr>
            <a:xfrm>
              <a:off x="19904" y="1158692"/>
              <a:ext cx="6773322" cy="367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Length </a:t>
              </a:r>
              <a:endParaRPr b="1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0" y="1546533"/>
              <a:ext cx="6813130" cy="633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 txBox="1"/>
            <p:nvPr/>
          </p:nvSpPr>
          <p:spPr>
            <a:xfrm>
              <a:off x="0" y="1546533"/>
              <a:ext cx="6813130" cy="633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575" lIns="216300" spcFirstLastPara="1" rIns="120900" wrap="square" tIns="21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Description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Longest shell measurement in mm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Type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Continuous 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Statistics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Min-0.075, Max-  0.815, Mean- 0.524, SD- 0.120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0" y="2179953"/>
              <a:ext cx="6813130" cy="407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 txBox="1"/>
            <p:nvPr/>
          </p:nvSpPr>
          <p:spPr>
            <a:xfrm>
              <a:off x="19904" y="2199857"/>
              <a:ext cx="6773322" cy="367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Diameter</a:t>
              </a:r>
              <a:endParaRPr b="1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0" y="2587698"/>
              <a:ext cx="6813130" cy="633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 txBox="1"/>
            <p:nvPr/>
          </p:nvSpPr>
          <p:spPr>
            <a:xfrm>
              <a:off x="0" y="2587698"/>
              <a:ext cx="6813130" cy="633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575" lIns="216300" spcFirstLastPara="1" rIns="120900" wrap="square" tIns="21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Description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Longest shell measurement perpendicular to length in mm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Type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Continuous 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Statistics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Min-0.055, Max-  0.650, Mean- 0.408, SD- 0.099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0" y="3221118"/>
              <a:ext cx="6813130" cy="407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 txBox="1"/>
            <p:nvPr/>
          </p:nvSpPr>
          <p:spPr>
            <a:xfrm>
              <a:off x="19904" y="3241022"/>
              <a:ext cx="6773322" cy="367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Height</a:t>
              </a:r>
              <a:endParaRPr b="1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0" y="3628863"/>
              <a:ext cx="6813130" cy="633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 txBox="1"/>
            <p:nvPr/>
          </p:nvSpPr>
          <p:spPr>
            <a:xfrm>
              <a:off x="0" y="3628863"/>
              <a:ext cx="6813130" cy="633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575" lIns="216300" spcFirstLastPara="1" rIns="120900" wrap="square" tIns="21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Description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Measurement of height with meat in shell in mm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Type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Continuous 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Statistics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Min-0.000, Max-  1.130 , Mean- 0.140, SD- 0.490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0" y="4262283"/>
              <a:ext cx="6813130" cy="40774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 txBox="1"/>
            <p:nvPr/>
          </p:nvSpPr>
          <p:spPr>
            <a:xfrm>
              <a:off x="19904" y="4282187"/>
              <a:ext cx="6773322" cy="367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imes New Roman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Whole Weight</a:t>
              </a:r>
              <a:endParaRPr b="1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0" y="4670028"/>
              <a:ext cx="6813130" cy="651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 txBox="1"/>
            <p:nvPr/>
          </p:nvSpPr>
          <p:spPr>
            <a:xfrm>
              <a:off x="0" y="4670028"/>
              <a:ext cx="6813130" cy="651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575" lIns="216300" spcFirstLastPara="1" rIns="120900" wrap="square" tIns="21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Description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Weight of entire abalone in grams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Type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Continuous</a:t>
              </a:r>
              <a:endPara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6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Times New Roman"/>
                <a:buChar char="•"/>
              </a:pPr>
              <a:r>
                <a:rPr b="0" i="0" lang="en-US" sz="13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Statistics</a:t>
              </a: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Min-0.002, Max-  2.826, Mean- 0.829, SD- 0.490</a:t>
              </a:r>
              <a:endParaRPr b="0" i="0" sz="1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Measures and rulers - VFA" id="231" name="Google Shape;2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068" y="795680"/>
            <a:ext cx="238125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"/>
          <p:cNvSpPr txBox="1"/>
          <p:nvPr/>
        </p:nvSpPr>
        <p:spPr>
          <a:xfrm>
            <a:off x="6639623" y="5292879"/>
            <a:ext cx="609414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Diagram Displaying Length (SL), Diameter (SB) and Height (SH) of an Abalone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8576856" y="2376589"/>
            <a:ext cx="221967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Measurement Tool for Abalone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4" name="Google Shape;2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873" y="3685523"/>
            <a:ext cx="3859813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Data</a:t>
            </a:r>
            <a:endParaRPr/>
          </a:p>
        </p:txBody>
      </p:sp>
      <p:pic>
        <p:nvPicPr>
          <p:cNvPr id="241" name="Google Shape;2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798" y="2312796"/>
            <a:ext cx="4295887" cy="2232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6"/>
          <p:cNvGrpSpPr/>
          <p:nvPr/>
        </p:nvGrpSpPr>
        <p:grpSpPr>
          <a:xfrm>
            <a:off x="446314" y="1119514"/>
            <a:ext cx="6768525" cy="5361929"/>
            <a:chOff x="0" y="28368"/>
            <a:chExt cx="6768525" cy="5361929"/>
          </a:xfrm>
        </p:grpSpPr>
        <p:sp>
          <p:nvSpPr>
            <p:cNvPr id="243" name="Google Shape;243;p6"/>
            <p:cNvSpPr/>
            <p:nvPr/>
          </p:nvSpPr>
          <p:spPr>
            <a:xfrm>
              <a:off x="0" y="28368"/>
              <a:ext cx="6768525" cy="50368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 txBox="1"/>
            <p:nvPr/>
          </p:nvSpPr>
          <p:spPr>
            <a:xfrm>
              <a:off x="24588" y="52956"/>
              <a:ext cx="6719349" cy="454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entury Gothic"/>
                <a:buNone/>
              </a:pPr>
              <a:r>
                <a:rPr b="1" i="0" lang="en-US" sz="2100" u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Whole Weight</a:t>
              </a:r>
              <a:endParaRPr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0" y="532053"/>
              <a:ext cx="6768525" cy="782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 txBox="1"/>
            <p:nvPr/>
          </p:nvSpPr>
          <p:spPr>
            <a:xfrm>
              <a:off x="0" y="532053"/>
              <a:ext cx="6768525" cy="782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650" lIns="214900" spcFirstLastPara="1" rIns="149350" wrap="square" tIns="266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Description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Weight of abalone meat in grams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Type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Continuous 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Statistics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Min-0.001, Max-  1.488, Mean- 0.359, SD- 0.222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0" y="1314513"/>
              <a:ext cx="6768525" cy="50368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 txBox="1"/>
            <p:nvPr/>
          </p:nvSpPr>
          <p:spPr>
            <a:xfrm>
              <a:off x="24588" y="1339101"/>
              <a:ext cx="6719349" cy="454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imes New Roman"/>
                <a:buNone/>
              </a:pPr>
              <a:r>
                <a:rPr b="1" i="0" lang="en-US" sz="2100" u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Viscera Weight</a:t>
              </a:r>
              <a:endParaRPr b="1" i="0" sz="21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0" y="1818198"/>
              <a:ext cx="6768525" cy="782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 txBox="1"/>
            <p:nvPr/>
          </p:nvSpPr>
          <p:spPr>
            <a:xfrm>
              <a:off x="0" y="1818198"/>
              <a:ext cx="6768525" cy="782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650" lIns="214900" spcFirstLastPara="1" rIns="149350" wrap="square" tIns="266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Description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Gut weight of abalone (after bleeding)  in grams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Type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Continuous 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Statistics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Min-0.001, Max-  0.760, Mean- 0.181, SD- 0.110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0" y="2600658"/>
              <a:ext cx="6768525" cy="50368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 txBox="1"/>
            <p:nvPr/>
          </p:nvSpPr>
          <p:spPr>
            <a:xfrm>
              <a:off x="24588" y="2625246"/>
              <a:ext cx="6719349" cy="454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imes New Roman"/>
                <a:buNone/>
              </a:pPr>
              <a:r>
                <a:rPr b="1" i="0" lang="en-US" sz="2100" u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Shell Weight</a:t>
              </a:r>
              <a:endParaRPr b="1" i="0" sz="21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0" y="3104343"/>
              <a:ext cx="6768525" cy="782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 txBox="1"/>
            <p:nvPr/>
          </p:nvSpPr>
          <p:spPr>
            <a:xfrm>
              <a:off x="0" y="3104343"/>
              <a:ext cx="6768525" cy="7824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650" lIns="214900" spcFirstLastPara="1" rIns="149350" wrap="square" tIns="266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Description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Weight of abalone shell after being dried in grams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Type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Continuous 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Statistics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Min-0.002, Max-  1.005, Mean- 0.239, SD- 0.139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0" y="3886803"/>
              <a:ext cx="6768525" cy="50368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ABCCE"/>
                </a:gs>
                <a:gs pos="50000">
                  <a:srgbClr val="8DB1C2"/>
                </a:gs>
                <a:gs pos="100000">
                  <a:srgbClr val="78A7B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 txBox="1"/>
            <p:nvPr/>
          </p:nvSpPr>
          <p:spPr>
            <a:xfrm>
              <a:off x="24588" y="3911391"/>
              <a:ext cx="6719349" cy="454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Times New Roman"/>
                <a:buNone/>
              </a:pPr>
              <a:r>
                <a:rPr b="1" i="0" lang="en-US" sz="2100" u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Rings</a:t>
              </a:r>
              <a:endParaRPr b="1" i="0" sz="21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0" y="4390488"/>
              <a:ext cx="6768525" cy="999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 txBox="1"/>
            <p:nvPr/>
          </p:nvSpPr>
          <p:spPr>
            <a:xfrm>
              <a:off x="0" y="4390488"/>
              <a:ext cx="6768525" cy="999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6650" lIns="214900" spcFirstLastPara="1" rIns="149350" wrap="square" tIns="266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Description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Number of rings in an abalone shell. The age is determined to be the number of rings+1.5.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Type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Integer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sng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Statistics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Min-1, Max-  29, Mean- 9.934, SD- 3.224</a:t>
              </a:r>
              <a:endPara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"/>
          <p:cNvSpPr txBox="1"/>
          <p:nvPr>
            <p:ph type="title"/>
          </p:nvPr>
        </p:nvSpPr>
        <p:spPr>
          <a:xfrm>
            <a:off x="839788" y="983342"/>
            <a:ext cx="3932237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Pair Plot</a:t>
            </a:r>
            <a:endParaRPr/>
          </a:p>
        </p:txBody>
      </p:sp>
      <p:sp>
        <p:nvSpPr>
          <p:cNvPr id="264" name="Google Shape;264;p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Gender omitted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Diagonal displays histograms of data points in data set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Other plots display correlation between two variables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All interaction between variables display positive correlation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Number of rings is positively correlated with each variable, indicative of </a:t>
            </a:r>
            <a:endParaRPr/>
          </a:p>
          <a:p>
            <a:pPr indent="-1714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265" name="Google Shape;2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674" y="636607"/>
            <a:ext cx="5611933" cy="558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Data Classification</a:t>
            </a:r>
            <a:endParaRPr/>
          </a:p>
        </p:txBody>
      </p:sp>
      <p:pic>
        <p:nvPicPr>
          <p:cNvPr id="271" name="Google Shape;2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14" y="2209801"/>
            <a:ext cx="542101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8196" y="2209801"/>
            <a:ext cx="5432304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"/>
          <p:cNvSpPr txBox="1"/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Closer Look at Dataset Using PCA</a:t>
            </a:r>
            <a:endParaRPr/>
          </a:p>
        </p:txBody>
      </p:sp>
      <p:pic>
        <p:nvPicPr>
          <p:cNvPr id="278" name="Google Shape;2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3964" y="2035167"/>
            <a:ext cx="3058886" cy="302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314" y="2035166"/>
            <a:ext cx="2987054" cy="3028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8"/>
          <p:cNvCxnSpPr>
            <a:stCxn id="279" idx="3"/>
            <a:endCxn id="278" idx="1"/>
          </p:cNvCxnSpPr>
          <p:nvPr/>
        </p:nvCxnSpPr>
        <p:spPr>
          <a:xfrm>
            <a:off x="3433368" y="3549644"/>
            <a:ext cx="1070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1" name="Google Shape;281;p8"/>
          <p:cNvCxnSpPr>
            <a:stCxn id="278" idx="3"/>
          </p:cNvCxnSpPr>
          <p:nvPr/>
        </p:nvCxnSpPr>
        <p:spPr>
          <a:xfrm>
            <a:off x="7562850" y="3549645"/>
            <a:ext cx="831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2" name="Google Shape;282;p8"/>
          <p:cNvSpPr/>
          <p:nvPr/>
        </p:nvSpPr>
        <p:spPr>
          <a:xfrm>
            <a:off x="2832411" y="2185638"/>
            <a:ext cx="334536" cy="256479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3054228" y="3720789"/>
            <a:ext cx="334536" cy="256479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4003" y="2061024"/>
            <a:ext cx="3226473" cy="302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SFT_01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2021-04-14T17:14:31Z</dcterms:created>
  <dc:creator>Esslinger Vasquez, Yves 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